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7"/>
  </p:notesMasterIdLst>
  <p:sldIdLst>
    <p:sldId id="256" r:id="rId2"/>
    <p:sldId id="335" r:id="rId3"/>
    <p:sldId id="409" r:id="rId4"/>
    <p:sldId id="411" r:id="rId5"/>
    <p:sldId id="550" r:id="rId6"/>
    <p:sldId id="612" r:id="rId7"/>
    <p:sldId id="551" r:id="rId8"/>
    <p:sldId id="613" r:id="rId9"/>
    <p:sldId id="549" r:id="rId10"/>
    <p:sldId id="552" r:id="rId11"/>
    <p:sldId id="554" r:id="rId12"/>
    <p:sldId id="555" r:id="rId13"/>
    <p:sldId id="556" r:id="rId14"/>
    <p:sldId id="557" r:id="rId15"/>
    <p:sldId id="559" r:id="rId16"/>
    <p:sldId id="560" r:id="rId17"/>
    <p:sldId id="563" r:id="rId18"/>
    <p:sldId id="561" r:id="rId19"/>
    <p:sldId id="562" r:id="rId20"/>
    <p:sldId id="564" r:id="rId21"/>
    <p:sldId id="566" r:id="rId22"/>
    <p:sldId id="567" r:id="rId23"/>
    <p:sldId id="569" r:id="rId24"/>
    <p:sldId id="570" r:id="rId25"/>
    <p:sldId id="571" r:id="rId26"/>
    <p:sldId id="572" r:id="rId27"/>
    <p:sldId id="611" r:id="rId28"/>
    <p:sldId id="576" r:id="rId29"/>
    <p:sldId id="573" r:id="rId30"/>
    <p:sldId id="575" r:id="rId31"/>
    <p:sldId id="577" r:id="rId32"/>
    <p:sldId id="578" r:id="rId33"/>
    <p:sldId id="579" r:id="rId34"/>
    <p:sldId id="581" r:id="rId35"/>
    <p:sldId id="582" r:id="rId36"/>
    <p:sldId id="583" r:id="rId37"/>
    <p:sldId id="584" r:id="rId38"/>
    <p:sldId id="580" r:id="rId39"/>
    <p:sldId id="585" r:id="rId40"/>
    <p:sldId id="586" r:id="rId41"/>
    <p:sldId id="587" r:id="rId42"/>
    <p:sldId id="588" r:id="rId43"/>
    <p:sldId id="589" r:id="rId44"/>
    <p:sldId id="590" r:id="rId45"/>
    <p:sldId id="591" r:id="rId46"/>
    <p:sldId id="592" r:id="rId47"/>
    <p:sldId id="593" r:id="rId48"/>
    <p:sldId id="594" r:id="rId49"/>
    <p:sldId id="595" r:id="rId50"/>
    <p:sldId id="596" r:id="rId51"/>
    <p:sldId id="610" r:id="rId52"/>
    <p:sldId id="597" r:id="rId53"/>
    <p:sldId id="598" r:id="rId54"/>
    <p:sldId id="599" r:id="rId55"/>
    <p:sldId id="600" r:id="rId56"/>
    <p:sldId id="601" r:id="rId57"/>
    <p:sldId id="603" r:id="rId58"/>
    <p:sldId id="604" r:id="rId59"/>
    <p:sldId id="605" r:id="rId60"/>
    <p:sldId id="607" r:id="rId61"/>
    <p:sldId id="606" r:id="rId62"/>
    <p:sldId id="608" r:id="rId63"/>
    <p:sldId id="609" r:id="rId64"/>
    <p:sldId id="602" r:id="rId65"/>
    <p:sldId id="57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2346" autoAdjust="0"/>
  </p:normalViewPr>
  <p:slideViewPr>
    <p:cSldViewPr snapToGrid="0">
      <p:cViewPr varScale="1">
        <p:scale>
          <a:sx n="95" d="100"/>
          <a:sy n="95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A62B6-8235-4A7C-8403-CEED7F26C7E5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93A92-C27D-47D1-8B2A-7E8A5CD75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97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87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98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GLCM (Gray level co-occurrence matrix) and </a:t>
            </a:r>
            <a:r>
              <a:rPr lang="en-US" b="1" dirty="0" err="1" smtClean="0"/>
              <a:t>Haralick</a:t>
            </a:r>
            <a:r>
              <a:rPr lang="en-US" b="1" dirty="0" smtClean="0"/>
              <a:t> features</a:t>
            </a:r>
            <a:r>
              <a:rPr lang="en-US" dirty="0" smtClean="0"/>
              <a:t> as </a:t>
            </a:r>
            <a:r>
              <a:rPr lang="en-US" b="1" dirty="0" smtClean="0"/>
              <a:t>methods to describe and analyze texture</a:t>
            </a:r>
            <a:r>
              <a:rPr lang="en-US" dirty="0" smtClean="0"/>
              <a:t> in images.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Haralick</a:t>
            </a:r>
            <a:r>
              <a:rPr lang="en-US" dirty="0" smtClean="0"/>
              <a:t> texture descriptor</a:t>
            </a:r>
            <a:r>
              <a:rPr lang="en-US" baseline="0" dirty="0" smtClean="0"/>
              <a:t> saves the transition from one intensity value to another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25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GLCM (Gray level co-occurrence matrix) and </a:t>
            </a:r>
            <a:r>
              <a:rPr lang="en-US" b="1" dirty="0" err="1" smtClean="0"/>
              <a:t>Haralick</a:t>
            </a:r>
            <a:r>
              <a:rPr lang="en-US" b="1" dirty="0" smtClean="0"/>
              <a:t> features</a:t>
            </a:r>
            <a:r>
              <a:rPr lang="en-US" dirty="0" smtClean="0"/>
              <a:t> as </a:t>
            </a:r>
            <a:r>
              <a:rPr lang="en-US" b="1" dirty="0" smtClean="0"/>
              <a:t>methods to describe and analyze texture</a:t>
            </a:r>
            <a:r>
              <a:rPr lang="en-US" dirty="0" smtClean="0"/>
              <a:t> in images.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Haralick</a:t>
            </a:r>
            <a:r>
              <a:rPr lang="en-US" dirty="0" smtClean="0"/>
              <a:t> texture descriptor</a:t>
            </a:r>
            <a:r>
              <a:rPr lang="en-US" baseline="0" dirty="0" smtClean="0"/>
              <a:t> saves the transition from one intensity value to another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9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GLCM (Gray level co-occurrence matrix) and </a:t>
            </a:r>
            <a:r>
              <a:rPr lang="en-US" b="1" dirty="0" err="1" smtClean="0"/>
              <a:t>Haralick</a:t>
            </a:r>
            <a:r>
              <a:rPr lang="en-US" b="1" dirty="0" smtClean="0"/>
              <a:t> features</a:t>
            </a:r>
            <a:r>
              <a:rPr lang="en-US" dirty="0" smtClean="0"/>
              <a:t> as </a:t>
            </a:r>
            <a:r>
              <a:rPr lang="en-US" b="1" dirty="0" smtClean="0"/>
              <a:t>methods to describe and analyze texture</a:t>
            </a:r>
            <a:r>
              <a:rPr lang="en-US" dirty="0" smtClean="0"/>
              <a:t> in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37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GLCM (Gray level co-occurrence matrix) and </a:t>
            </a:r>
            <a:r>
              <a:rPr lang="en-US" b="1" dirty="0" err="1" smtClean="0"/>
              <a:t>Haralick</a:t>
            </a:r>
            <a:r>
              <a:rPr lang="en-US" b="1" dirty="0" smtClean="0"/>
              <a:t> features</a:t>
            </a:r>
            <a:r>
              <a:rPr lang="en-US" dirty="0" smtClean="0"/>
              <a:t> as </a:t>
            </a:r>
            <a:r>
              <a:rPr lang="en-US" b="1" dirty="0" smtClean="0"/>
              <a:t>methods to describe and analyze texture</a:t>
            </a:r>
            <a:r>
              <a:rPr lang="en-US" dirty="0" smtClean="0"/>
              <a:t> in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0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46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3A92-C27D-47D1-8B2A-7E8A5CD7509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6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723F-68E9-41ED-B0C8-A5E931F56FDB}" type="datetime1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5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1985B-1452-4CD9-8A71-B2202DAC5503}" type="datetime1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51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E9AC-747F-4FE9-B8BE-6DA2023EE789}" type="datetime1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8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8531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4411" r="4469"/>
          <a:stretch/>
        </p:blipFill>
        <p:spPr>
          <a:xfrm>
            <a:off x="8133" y="6343095"/>
            <a:ext cx="1411549" cy="5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6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27C7-DA81-4352-8B53-F3C79CD677E0}" type="datetime1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74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AEBE-B50D-4588-934D-BA96FD816633}" type="datetime1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0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4DD1-9174-42ED-A3AB-CAB2086F3E7D}" type="datetime1">
              <a:rPr lang="en-GB" smtClean="0"/>
              <a:t>11/02/2026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16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7D7F-33D9-42C0-BC72-1ED9B30A6F11}" type="datetime1">
              <a:rPr lang="en-GB" smtClean="0"/>
              <a:t>11/02/2026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8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4DDA-4FE2-4E0F-9FF1-652E7AB5A175}" type="datetime1">
              <a:rPr lang="en-GB" smtClean="0"/>
              <a:t>11/02/2026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95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012-5634-472D-BD6B-254A3A2511CE}" type="datetime1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CDD7F-BCED-4F92-958A-C3F73F3A6814}" type="datetime1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3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B77D-13D0-4596-8BEB-E4C4DEB5703F}" type="datetime1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B7A16-2A17-4549-A1D9-B9B2F7AEB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3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smail@iba-suk.edu.p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2922" y="1632663"/>
            <a:ext cx="9413507" cy="179070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4000" dirty="0" smtClean="0"/>
              <a:t>Computer </a:t>
            </a:r>
            <a:r>
              <a:rPr lang="en-US" sz="4000" dirty="0"/>
              <a:t>Vision</a:t>
            </a:r>
            <a:br>
              <a:rPr lang="en-US" sz="4000" dirty="0"/>
            </a:br>
            <a:r>
              <a:rPr lang="en-US" sz="4000" dirty="0" smtClean="0"/>
              <a:t>BS-CS (Elective)</a:t>
            </a:r>
            <a:endParaRPr lang="en-GB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5501" y="4035749"/>
            <a:ext cx="6858000" cy="1611202"/>
          </a:xfrm>
        </p:spPr>
        <p:txBody>
          <a:bodyPr>
            <a:normAutofit/>
          </a:bodyPr>
          <a:lstStyle/>
          <a:p>
            <a:r>
              <a:rPr lang="en-US" sz="2000" dirty="0"/>
              <a:t>Instructor: Dr. Mohammad Asif Khan</a:t>
            </a:r>
          </a:p>
          <a:p>
            <a:pPr marL="0" lvl="1">
              <a:spcBef>
                <a:spcPts val="1000"/>
              </a:spcBef>
            </a:pPr>
            <a:r>
              <a:rPr lang="en-US" dirty="0">
                <a:hlinkClick r:id="rId3"/>
              </a:rPr>
              <a:t>asif.khan@iba-suk.edu.pk</a:t>
            </a:r>
            <a:endParaRPr lang="en-GB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3470205" y="5885372"/>
            <a:ext cx="5328592" cy="74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i="1" dirty="0">
                <a:solidFill>
                  <a:schemeClr val="tx1"/>
                </a:solidFill>
              </a:rPr>
              <a:t>Week </a:t>
            </a:r>
            <a:r>
              <a:rPr lang="en-US" altLang="zh-CN" sz="1600" i="1" dirty="0" smtClean="0">
                <a:solidFill>
                  <a:schemeClr val="tx1"/>
                </a:solidFill>
              </a:rPr>
              <a:t>4 </a:t>
            </a:r>
            <a:endParaRPr lang="en-US" altLang="zh-CN" sz="1600" i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7" b="15720"/>
          <a:stretch/>
        </p:blipFill>
        <p:spPr>
          <a:xfrm>
            <a:off x="18140" y="10160"/>
            <a:ext cx="3389243" cy="1397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5" y="0"/>
            <a:ext cx="38671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Categories of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10515600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Canny,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Prewitt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Corner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Harris corner detection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Shi-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Tomasi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(Good Features to Track)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Blob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Gaussian (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Difference of Gaussians (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Region-Based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MSER (Maximally Stable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Extremal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Regions)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Binary Patterns (LBP)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Gabor filters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Features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RGB/HSV/Histogram representations</a:t>
            </a:r>
            <a:endParaRPr lang="en-PK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43" y="2916248"/>
            <a:ext cx="7476357" cy="3440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Characteristics of Good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591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Invariance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(scale,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translation, rotation, viewpoint and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invariance means a 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remains stable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recognizable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despite changes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image conditions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ensures robustness in detection and matching tasks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Without invariance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features detected in one image may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 to appear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another under different conditions.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Repeatability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Repeatability measures how consistently a feature detector can 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the same features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an image under different conditions, such as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Changes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viewpoint (angle, perspective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Lighting variations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 changes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Noise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blur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Distinctiveness</a:t>
            </a: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(low computation cost)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7813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https://www.researchgate.net/figure/Corresponding-pairs-are-computed-by-matching-rotation-invariant-feature-vectors-Rotation_fig5_37991935</a:t>
            </a:r>
          </a:p>
        </p:txBody>
      </p:sp>
    </p:spTree>
    <p:extLst>
      <p:ext uri="{BB962C8B-B14F-4D97-AF65-F5344CB8AC3E}">
        <p14:creationId xmlns:p14="http://schemas.microsoft.com/office/powerpoint/2010/main" val="3435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Characteristics of Good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3817"/>
            <a:ext cx="11877152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Invariance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(scale,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translation, scale, rotation and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Repeatability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Distinctiveness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Distinctiveness refers to how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unique and identifiable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feature is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within an image or across images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confusion between similar-looking points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corner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a building edge is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distinctive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flat, uniform surface patch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look similar in different places (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 repetitive windows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have low distinctiveness and can cause matching errors.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(low computation cost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 refers to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fast and resource-friendly a feature </a:t>
            </a:r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when processing images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cost means the algorithm can run quickly and use minimal memory or processing power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real-time applications (e.g., video tracking, robotics, mobile devices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corner detector is very efficient, suitable for real-time detection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designed as a fast alternative to SIFT/SURF with good performance.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7813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https://www.researchgate.net/figure/Corresponding-pairs-are-computed-by-matching-rotation-invariant-feature-vectors-Rotation_fig5_37991935</a:t>
            </a:r>
          </a:p>
        </p:txBody>
      </p:sp>
    </p:spTree>
    <p:extLst>
      <p:ext uri="{BB962C8B-B14F-4D97-AF65-F5344CB8AC3E}">
        <p14:creationId xmlns:p14="http://schemas.microsoft.com/office/powerpoint/2010/main" val="32656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620" y="3793620"/>
            <a:ext cx="4576380" cy="3064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Feature Extraction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614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process of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transforming raw image data (pixels) into a set of measurable and meaningful features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Extracted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important information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the image content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 complexity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raw data for easier analysis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Capture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important patterns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 edges, corners, textures, or shapes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for higher-level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tasks (classification, recognition, matching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is </a:t>
            </a:r>
            <a:r>
              <a:rPr lang="en-US" sz="1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high-dimensional 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 thousands to millions of pixels → too large for direct processing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 data size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preserving essential information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Improves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speed, efficiency, and accuracy of computer vision algorithms.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7813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https://www.researchgate.net/figure/Corresponding-pairs-are-computed-by-matching-rotation-invariant-feature-vectors-Rotation_fig5_37991935</a:t>
            </a:r>
          </a:p>
        </p:txBody>
      </p:sp>
    </p:spTree>
    <p:extLst>
      <p:ext uri="{BB962C8B-B14F-4D97-AF65-F5344CB8AC3E}">
        <p14:creationId xmlns:p14="http://schemas.microsoft.com/office/powerpoint/2010/main" val="36889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Classical Feature Extraction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3" y="147591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Harris Corner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intensity gradients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(Scale-Invariant Feature Transform)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detection and descriptor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 and rotation invariant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 (Speeded-Up Robust Features)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Faster than SIFT, similar goals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(Features from Accelerated Segment Test)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High-speed corner detection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(Oriented FAST and Rotated BRIEF)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Efficient, free alternative to SIFT/SURF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 for real-time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14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7813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https://www.researchgate.net/figure/Corresponding-pairs-are-computed-by-matching-rotation-invariant-feature-vectors-Rotation_fig5_37991935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620" y="2396899"/>
            <a:ext cx="4576380" cy="30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55" y="3690539"/>
            <a:ext cx="5296639" cy="284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 </a:t>
            </a:r>
            <a:r>
              <a:rPr lang="en-US" dirty="0"/>
              <a:t>(Scale-Invariant Feature Transform)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3" y="1475914"/>
            <a:ext cx="6288572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is a robust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feature detection and description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Invented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David Lowe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(1999), published in 2004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idea: detect distinctive, repeatable points that are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invariant to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Illumination changes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affine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object recognition, matching, tracking, and more.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7813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https://www.researchgate.net/figure/Corresponding-pairs-are-computed-by-matching-rotation-invariant-feature-vectors-Rotation_fig5_37991935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01" y="1085317"/>
            <a:ext cx="3581400" cy="26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 </a:t>
            </a:r>
            <a:r>
              <a:rPr lang="en-US" dirty="0"/>
              <a:t>(Scale-Invariant Feature Transform)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3" y="147591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for SIFT features extraction and description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Scale-space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potential interest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localization: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positions and discard unstable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assignment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Assign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generation: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distinctive feature vector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16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56653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https://www.geeksforgeeks.org/machine-learning/sift-interest-point-detector-using-python-opencv/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24" y="3423378"/>
            <a:ext cx="8060034" cy="25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 </a:t>
            </a:r>
            <a:r>
              <a:rPr lang="en-US" dirty="0"/>
              <a:t>(Scale-Invariant Feature Transform)</a:t>
            </a:r>
            <a:endParaRPr lang="en-PK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83" y="1185356"/>
            <a:ext cx="6792686" cy="50324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56653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</a:t>
            </a:r>
            <a:r>
              <a:rPr lang="en-US" sz="900" dirty="0"/>
              <a:t>: https://www.geeksforgeeks.org/machine-learning/sift-interest-point-detector-using-python-opencv/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934" y="2240782"/>
            <a:ext cx="3878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feature extraction and description process:</a:t>
            </a:r>
          </a:p>
          <a:p>
            <a:pPr marL="342900" indent="-342900">
              <a:lnSpc>
                <a:spcPct val="200000"/>
              </a:lnSpc>
              <a:buAutoNum type="alphaLcParenBoth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Scale-space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marL="342900" indent="-342900">
              <a:lnSpc>
                <a:spcPct val="200000"/>
              </a:lnSpc>
              <a:buAutoNum type="alphaLcParenBoth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localization</a:t>
            </a:r>
          </a:p>
          <a:p>
            <a:pPr marL="342900" indent="-342900">
              <a:lnSpc>
                <a:spcPct val="200000"/>
              </a:lnSpc>
              <a:buAutoNum type="alphaLcParenBoth"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 Descriptor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Scale space </a:t>
            </a:r>
            <a:r>
              <a:rPr lang="en-US" dirty="0" err="1" smtClean="0"/>
              <a:t>extrema</a:t>
            </a:r>
            <a:r>
              <a:rPr lang="en-US" dirty="0" smtClean="0"/>
              <a:t> detection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2" y="1459102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Identifying potential </a:t>
            </a:r>
            <a:r>
              <a:rPr lang="en-US" sz="2400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sz="24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invariant to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 scale space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Gaussian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𝐼: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convolution</a:t>
            </a:r>
            <a:endParaRPr lang="en-US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efficiently cover a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 range of scales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SIFT builds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octaves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images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octave is a set of images progressively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blurred with increasing 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 of each octave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the image is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downsampled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a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 of 2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(reduce width and height by half) to create the first image of the next octave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allows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algorithm to detect features at progressively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larger scales without increasing the Gaussian kernel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size infinitely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Difference of Gaussians (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 adjacent blurred images in each octave: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553" y="2491990"/>
            <a:ext cx="4012459" cy="357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553" y="5721095"/>
            <a:ext cx="4376646" cy="5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Scale space </a:t>
            </a:r>
            <a:r>
              <a:rPr lang="en-US" dirty="0" err="1" smtClean="0"/>
              <a:t>extrema</a:t>
            </a:r>
            <a:r>
              <a:rPr lang="en-US" dirty="0" smtClean="0"/>
              <a:t> detection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Identifying potential </a:t>
                </a:r>
                <a:r>
                  <a:rPr lang="en-US" sz="2400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keypoints</a:t>
                </a:r>
                <a:endParaRPr lang="en-US" sz="24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Difference of Gaussians (</a:t>
                </a:r>
                <a:r>
                  <a:rPr lang="en-US" sz="2000" b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DoG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between adjacent blurred images in each octave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𝐿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Gaussian-blurred image at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scale </a:t>
                </a: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𝜎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𝑘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a constant multiplicative factor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Detect local </a:t>
                </a:r>
                <a:r>
                  <a:rPr lang="en-US" sz="2000" b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extrema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2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DoG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images by comparing each pixel to its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26 neighbors (8 neighbors in the current scale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9 in the scale above, 9 in the scale below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r>
                  <a:rPr lang="en-US" sz="2000" b="1" dirty="0"/>
                  <a:t>A point is an </a:t>
                </a:r>
                <a:r>
                  <a:rPr lang="en-US" sz="2000" b="1" dirty="0" err="1"/>
                  <a:t>extrema</a:t>
                </a:r>
                <a:r>
                  <a:rPr lang="en-US" sz="2000" b="1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1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26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𝑛𝑒𝑖𝑔h𝑏𝑜𝑟𝑠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𝑂𝑅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1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26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𝑛𝑒𝑖𝑔h𝑏𝑜𝑟𝑠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754" t="-1120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19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49" y="2284559"/>
            <a:ext cx="4376646" cy="555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295" y="3990527"/>
            <a:ext cx="3371540" cy="27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789B2C-4989-8769-085C-E4E2FC41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Unit 01 </a:t>
            </a:r>
            <a:br>
              <a:rPr lang="en-US" sz="4400" b="1" dirty="0"/>
            </a:br>
            <a:r>
              <a:rPr lang="en-US" sz="4400" b="1"/>
              <a:t>Week </a:t>
            </a:r>
            <a:r>
              <a:rPr lang="en-US" sz="4400" b="1" smtClean="0"/>
              <a:t>04</a:t>
            </a:r>
            <a:r>
              <a:rPr lang="en-US" dirty="0"/>
              <a:t/>
            </a:r>
            <a:br>
              <a:rPr lang="en-US" dirty="0"/>
            </a:br>
            <a:r>
              <a:rPr lang="en-US" sz="5400" b="1" dirty="0"/>
              <a:t>Traditional Computer Vision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D2F995-F277-2F65-DA20-7FF4309BF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860FEF-635E-D816-737D-874CB3F1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9A1F-6900-4D36-92AC-B7647C1D9DDB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1EA5A6-EDAE-0495-F3A8-A0CF442A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4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Scale space </a:t>
            </a:r>
            <a:r>
              <a:rPr lang="en-US" dirty="0" err="1" smtClean="0"/>
              <a:t>extrema</a:t>
            </a:r>
            <a:r>
              <a:rPr lang="en-US" dirty="0" smtClean="0"/>
              <a:t> detection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077" y="1242233"/>
            <a:ext cx="4832302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 local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20" y="6046218"/>
            <a:ext cx="4012459" cy="357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02" y="5901624"/>
            <a:ext cx="4376646" cy="555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8" y="1213880"/>
            <a:ext cx="6632197" cy="4735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61" y="2265654"/>
            <a:ext cx="3658628" cy="29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</a:t>
            </a:r>
            <a:r>
              <a:rPr lang="en-US" dirty="0"/>
              <a:t>Precise Keypoint Localization and Filtering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Precise Keypoint Localization and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Filtering: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the initial candidate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in the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scale space for accuracy and stability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at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discrete pixel locations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to sub-pixel accuracy using a Taylor series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 of the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𝐷(𝑥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around the candidate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Approximate 𝐷(𝑥) by its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second-order Taylor expansion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offset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refined location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original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plus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Discard low contrast </a:t>
            </a:r>
            <a:r>
              <a:rPr lang="en-US" sz="2000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 the value of the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at the refined location 𝐷(𝑥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^).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∣𝐷(𝑥^)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∣ &lt; contrast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(e.g., 0.03), discard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likely caused by noise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Eliminate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 Responses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Using Hessian Matrix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21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682243"/>
            <a:ext cx="1955608" cy="452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38" y="3134780"/>
            <a:ext cx="3811939" cy="746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81" y="3065427"/>
            <a:ext cx="2249004" cy="832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884" y="5264912"/>
            <a:ext cx="2159071" cy="9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</a:t>
            </a:r>
            <a:r>
              <a:rPr lang="en-US" dirty="0"/>
              <a:t>Precise Keypoint Localization and Filtering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Precise Keypoint Localization and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Filtering: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92" y="1848096"/>
            <a:ext cx="12215096" cy="4090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029" y="5987018"/>
            <a:ext cx="16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keypoints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75610" y="6043486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Keypoints</a:t>
            </a:r>
            <a:r>
              <a:rPr lang="en-US" dirty="0" smtClean="0"/>
              <a:t> after threshold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3400" y="6014768"/>
            <a:ext cx="405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Keypoints</a:t>
            </a:r>
            <a:r>
              <a:rPr lang="en-US" dirty="0" smtClean="0"/>
              <a:t> after removing edge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Assigning orientations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Assigning Orientation to: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rotation invariance,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 one or more orientations to each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circular neighborhood (radius 1.5σ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each pixel in this region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orientation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36-bin histogram of orientations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weighted by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 centered at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Dominant orientation(s) assigned to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35" y="2863364"/>
            <a:ext cx="8771064" cy="377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514" y="3971655"/>
            <a:ext cx="4734886" cy="5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Assigning orientations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Assigning Orientation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38" y="1242233"/>
            <a:ext cx="5161542" cy="50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SIFT: Descriptor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Descriptor: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coordinate system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keypoint’s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16×16 window around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Divide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 4×4 grid of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subregions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(each 4×4 pixels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subregion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8-bin histogram of gradient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4×4×8 = 128-dimensional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Unit length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&gt;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again (improves illumination invariance)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864" y="1085317"/>
            <a:ext cx="5406013" cy="50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 with famous Astronaut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6059157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arrows are showing different orientations.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different sized circles are showing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different scales.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90550"/>
            <a:ext cx="48768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06" y="1516500"/>
            <a:ext cx="3344994" cy="1297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SIFT descriptor matching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descriptor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involves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 pairs of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similar descriptors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Distance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Metric: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vectors are compared using Euclidean distance (L2 norm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Smaller distance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higher similarity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 descriptors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matched by pairing descriptors with the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 Neighbor and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Ratio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descriptor in Image 1, find its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neighbor (NN): closest descriptor in Image 2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 neighbor (2NN): second closest descriptor in Image 2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Ratio Test (David Lowe, 2004):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16" y="5640358"/>
            <a:ext cx="2394870" cy="715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523771"/>
                  </p:ext>
                </p:extLst>
              </p:nvPr>
            </p:nvGraphicFramePr>
            <p:xfrm>
              <a:off x="6752493" y="5063634"/>
              <a:ext cx="5294643" cy="137370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764881"/>
                    <a:gridCol w="2525764"/>
                    <a:gridCol w="1003998"/>
                  </a:tblGrid>
                  <a:tr h="220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Case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Meaning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Keep?</a:t>
                          </a:r>
                        </a:p>
                      </a:txBody>
                      <a:tcPr anchor="ctr"/>
                    </a:tc>
                  </a:tr>
                  <a:tr h="550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≪ 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_2 )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Best match is much better than others → distinctive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✅ Yes</a:t>
                          </a:r>
                        </a:p>
                      </a:txBody>
                      <a:tcPr anchor="ctr"/>
                    </a:tc>
                  </a:tr>
                  <a:tr h="3855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_2 )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Ambiguous — multiple similar points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❌ Reject</a:t>
                          </a: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523771"/>
                  </p:ext>
                </p:extLst>
              </p:nvPr>
            </p:nvGraphicFramePr>
            <p:xfrm>
              <a:off x="6752493" y="5063634"/>
              <a:ext cx="5294643" cy="137370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764881"/>
                    <a:gridCol w="2525764"/>
                    <a:gridCol w="1003998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Case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Meaning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Keep?</a:t>
                          </a:r>
                        </a:p>
                      </a:txBody>
                      <a:tcPr anchor="ctr"/>
                    </a:tc>
                  </a:tr>
                  <a:tr h="550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45" t="-56044" r="-200690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Best match is much better than others → distinctive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+mn-lt"/>
                            </a:rPr>
                            <a:t>✅ Yes</a:t>
                          </a: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45" t="-167059" r="-20069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Ambiguous — multiple similar points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+mn-lt"/>
                            </a:rPr>
                            <a:t>❌ Reject</a:t>
                          </a: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36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Distinctiveness and Uniqueness of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" y="1242233"/>
            <a:ext cx="6471139" cy="435133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Corners: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 corner is a point where gradients change in </a:t>
            </a:r>
            <a:r>
              <a:rPr lang="en-US" sz="24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directions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rgbClr val="0F11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corner in image terms: points where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edges meet</a:t>
            </a:r>
            <a:endParaRPr lang="en-US" sz="20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two-dimensional change makes it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distinctive</a:t>
            </a:r>
            <a:r>
              <a:rPr lang="en-US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rgbClr val="0F11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</a:t>
            </a:r>
            <a:r>
              <a:rPr lang="en-US" sz="20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easier </a:t>
            </a:r>
            <a:r>
              <a:rPr lang="en-US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algorithm to find a </a:t>
            </a:r>
            <a:r>
              <a:rPr lang="en-US" sz="20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match</a:t>
            </a:r>
            <a:r>
              <a:rPr lang="en-US" sz="20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 specific corner in another image because its pattern is complex and rare</a:t>
            </a:r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Edges:</a:t>
            </a:r>
            <a:r>
              <a:rPr lang="en-US" sz="24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 edge is a </a:t>
            </a:r>
            <a:r>
              <a:rPr lang="en-US" sz="2400" b="1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structure</a:t>
            </a:r>
            <a:r>
              <a:rPr lang="en-US" sz="24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it has a strong </a:t>
            </a:r>
            <a:r>
              <a:rPr lang="en-US" sz="2000" b="1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in one direction</a:t>
            </a:r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 looks 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similar along the length </a:t>
            </a:r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edge. </a:t>
            </a:r>
          </a:p>
          <a:p>
            <a:pPr lvl="1"/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try to match a point on an edge, you can easily "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along the edge without changing the appearance much, leading to ambiguity. This is known as the 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aperture problem</a:t>
            </a:r>
            <a:r>
              <a:rPr lang="en-US" sz="20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44" y="2150442"/>
            <a:ext cx="5449556" cy="27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Distinctiveness and Uniqueness of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1" y="1242233"/>
            <a:ext cx="5868238" cy="435133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Blobs</a:t>
            </a:r>
            <a:r>
              <a:rPr lang="en-US" sz="24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 Blob is a </a:t>
            </a:r>
            <a:r>
              <a:rPr lang="en-US" sz="24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of connected pixels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an image that share some common property </a:t>
            </a:r>
            <a:r>
              <a:rPr lang="en-US" sz="24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 </a:t>
            </a:r>
            <a:r>
              <a:rPr lang="en-US" sz="24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value). </a:t>
            </a:r>
          </a:p>
          <a:p>
            <a:r>
              <a:rPr lang="en-US" sz="2400" dirty="0" smtClean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 (a region) is distinctive and can be good for matching. </a:t>
            </a:r>
            <a:endParaRPr lang="en-US" sz="2400" dirty="0" smtClean="0">
              <a:solidFill>
                <a:srgbClr val="0F11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its larger area can sometimes make it less precise to locate and more susceptible to change if the lighting or texture inside the blob changes uniformly.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05413"/>
            <a:ext cx="6096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0C17E1-E6E2-4259-8F34-1E52E8D7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087A3F-C316-4E19-9092-F6C80AAB4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features</a:t>
            </a:r>
          </a:p>
          <a:p>
            <a:r>
              <a:rPr lang="en-US" dirty="0" smtClean="0"/>
              <a:t>Image features invariance</a:t>
            </a:r>
          </a:p>
          <a:p>
            <a:r>
              <a:rPr lang="en-US" dirty="0" smtClean="0"/>
              <a:t>Types of features</a:t>
            </a:r>
          </a:p>
          <a:p>
            <a:r>
              <a:rPr lang="en-US" dirty="0" smtClean="0"/>
              <a:t>SIFT (Scale In-variant Feature Transform)</a:t>
            </a:r>
          </a:p>
          <a:p>
            <a:r>
              <a:rPr lang="en-US" dirty="0"/>
              <a:t>FAST (Features from Accelerated Segment Test)</a:t>
            </a:r>
            <a:endParaRPr lang="en-US" dirty="0" smtClean="0"/>
          </a:p>
          <a:p>
            <a:r>
              <a:rPr lang="en-US" dirty="0"/>
              <a:t>SURF (Speeded-Up Robust Features)</a:t>
            </a:r>
            <a:endParaRPr lang="en-US" dirty="0" smtClean="0"/>
          </a:p>
          <a:p>
            <a:r>
              <a:rPr lang="en-US" dirty="0"/>
              <a:t>Harris</a:t>
            </a:r>
          </a:p>
          <a:p>
            <a:r>
              <a:rPr lang="en-US" dirty="0"/>
              <a:t>BRIEF (Binary Robust Independent Elementary Features)</a:t>
            </a:r>
            <a:endParaRPr lang="en-US" dirty="0" smtClean="0"/>
          </a:p>
          <a:p>
            <a:r>
              <a:rPr lang="en-US" dirty="0"/>
              <a:t>ORB (Oriented FAST and Rotated BRIEF)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625F8-1759-4079-B259-3034DC79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204679-9342-45D9-ADBD-E5B94960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41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 by Chris Harris and Mike Stephens (1988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Detects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corners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analyzing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changes in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Widely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for motion tracking, 3D reconstruction, object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 function 𝐼(𝑥,𝑦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of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shifts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(𝑢,𝑣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window around a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intensity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E(u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energy or change in intensity due to the shift (𝑢,𝑣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𝐼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(𝑥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𝑦):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intensity at position (𝑥,𝑦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𝐼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(𝑥+𝑢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𝑦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+𝑣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intensity at a shifted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𝑤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(𝑥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𝑦):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window function, often a Gaussian, that gives more weight to pixels near the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𝑦​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summation over a small window around the point being analyzed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51" y="3336053"/>
            <a:ext cx="5345897" cy="9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Taylor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Expansion </a:t>
                </a: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Approximation</a:t>
                </a:r>
                <a:endParaRPr lang="en-US" sz="2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Using Taylor series expansion for small shifts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b="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image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gradients (derivative in x and y direction)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Substituting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leads to quadratic form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𝑀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structure tensor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 Captures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gradient information around the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 is symmetric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2x2 matrix representing intensity variations</a:t>
                </a: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522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31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47" y="1577683"/>
            <a:ext cx="5224305" cy="444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10" y="2557776"/>
            <a:ext cx="3185386" cy="83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55" y="3964993"/>
            <a:ext cx="3875187" cy="12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	​,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𝑀 explain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local image structure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large: </a:t>
                </a: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One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large, one small: </a:t>
                </a: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small: flat </a:t>
                </a: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region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Harris’s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 </a:t>
                </a: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score/response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(M)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</a:t>
                </a:r>
                <a:r>
                  <a:rPr lang="el-GR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trace(M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l-GR" sz="2000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l-GR" sz="2000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</a:t>
                </a: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is empirical constant (typically 0.04 to 0.06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Positive 𝑅 indicates corners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eigenvalues of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𝑀 determine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shape and orientation of this ellipse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both eigenvalues are large → </a:t>
                </a:r>
                <a:r>
                  <a:rPr lang="en-US" sz="16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one is large, one small → </a:t>
                </a:r>
                <a:r>
                  <a:rPr lang="en-US" sz="16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both are small → </a:t>
                </a:r>
                <a:r>
                  <a:rPr 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flat region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522" t="-980" b="-7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7" y="2825017"/>
            <a:ext cx="3236162" cy="5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63" y="1085317"/>
            <a:ext cx="8421275" cy="2953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2" y="3961996"/>
            <a:ext cx="824027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58" y="1242233"/>
            <a:ext cx="9087283" cy="260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75" y="3856985"/>
            <a:ext cx="8987966" cy="24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20" y="1242233"/>
            <a:ext cx="10902420" cy="30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119"/>
            <a:ext cx="12192000" cy="36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37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54" y="1242233"/>
            <a:ext cx="8040222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Harris Corner Detector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buNone/>
                  <a:tabLst>
                    <a:tab pos="457200" algn="l"/>
                  </a:tabLst>
                </a:pPr>
                <a:endParaRPr lang="en-US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buNone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Harris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 detector algorithm steps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endParaRPr lang="en-US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Compute image gradients 𝐼</a:t>
                </a:r>
                <a:r>
                  <a:rPr lang="en-US" baseline="-25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𝐼</a:t>
                </a:r>
                <a:r>
                  <a:rPr lang="en-US" baseline="-25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𝑦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(e.g.,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Sobel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products of gradients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baseline="30000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</m:t>
                    </m:r>
                    <m:r>
                      <a:rPr lang="en-US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 baseline="30000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</m:t>
                    </m:r>
                    <m:r>
                      <a:rPr lang="en-US" i="1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​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Apply Gaussian smoothing to gradient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products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matrix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𝑀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 each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pixel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 response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𝑅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Threshold 𝑅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detect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corners</a:t>
                </a:r>
              </a:p>
              <a:p>
                <a:pPr marL="800100" lvl="1" indent="-3429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Apply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non-maximum suppression to localize corners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10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FAST Features Extractor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do we need FAST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 detectors (e.g., Harris)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 but slow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applications (e.g., SLAM, AR) need speed.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is designed for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 without sacrificing much accuracy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is a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corner detector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a descriptor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testing if a pixel is a corner using its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 compared to a ring of pixels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it uses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 termination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simple comparisons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pixel is a corner if a set of contiguous pixels around it are all significantly brighter or darker than the center pixel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17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5080279" cy="4351338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Image features are </a:t>
            </a:r>
            <a:r>
              <a:rPr lang="en-US" sz="2000" b="1" dirty="0"/>
              <a:t>distinctive pieces </a:t>
            </a:r>
            <a:r>
              <a:rPr lang="en-US" sz="2000" dirty="0"/>
              <a:t>of information extracted from images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They </a:t>
            </a:r>
            <a:r>
              <a:rPr lang="en-US" sz="2000" b="1" dirty="0"/>
              <a:t>represent meaningful patterns </a:t>
            </a:r>
            <a:r>
              <a:rPr lang="en-US" sz="2000" dirty="0"/>
              <a:t>such as edges, corners, textures, or regions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Act </a:t>
            </a:r>
            <a:r>
              <a:rPr lang="en-US" sz="2000" dirty="0"/>
              <a:t>as “</a:t>
            </a:r>
            <a:r>
              <a:rPr lang="en-US" sz="2000" b="1" dirty="0"/>
              <a:t>landmarks</a:t>
            </a:r>
            <a:r>
              <a:rPr lang="en-US" sz="2000" dirty="0"/>
              <a:t>” or “</a:t>
            </a:r>
            <a:r>
              <a:rPr lang="en-US" sz="2000" b="1" dirty="0"/>
              <a:t>building blocks</a:t>
            </a:r>
            <a:r>
              <a:rPr lang="en-US" sz="2000" dirty="0"/>
              <a:t>” for </a:t>
            </a:r>
            <a:r>
              <a:rPr lang="en-US" sz="2000" b="1" dirty="0" smtClean="0"/>
              <a:t>understanding</a:t>
            </a:r>
            <a:r>
              <a:rPr lang="en-US" sz="2000" dirty="0" smtClean="0"/>
              <a:t> </a:t>
            </a:r>
            <a:r>
              <a:rPr lang="en-US" sz="2000" dirty="0"/>
              <a:t>images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Example: Edges </a:t>
            </a:r>
            <a:r>
              <a:rPr lang="en-US" sz="2000" dirty="0"/>
              <a:t>of objects, corner points, or specific textures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Role in Computer Vision:</a:t>
            </a:r>
          </a:p>
          <a:p>
            <a:pPr lvl="1" algn="just"/>
            <a:r>
              <a:rPr lang="en-US" sz="1600" dirty="0" smtClean="0"/>
              <a:t>Features </a:t>
            </a:r>
            <a:r>
              <a:rPr lang="en-US" sz="1600" dirty="0"/>
              <a:t>enable computers </a:t>
            </a:r>
            <a:r>
              <a:rPr lang="en-US" sz="1600" b="1" dirty="0"/>
              <a:t>to interpret and analyze images</a:t>
            </a:r>
            <a:r>
              <a:rPr lang="en-US" sz="1600" dirty="0" smtClean="0"/>
              <a:t>.</a:t>
            </a:r>
          </a:p>
          <a:p>
            <a:pPr lvl="1" algn="just"/>
            <a:r>
              <a:rPr lang="en-US" sz="1600" b="1" dirty="0" smtClean="0"/>
              <a:t>Simplify </a:t>
            </a:r>
            <a:r>
              <a:rPr lang="en-US" sz="1600" b="1" dirty="0"/>
              <a:t>raw pixel data </a:t>
            </a:r>
            <a:r>
              <a:rPr lang="en-US" sz="1600" dirty="0"/>
              <a:t>into useful representations</a:t>
            </a:r>
            <a:r>
              <a:rPr lang="en-US" sz="1600" dirty="0" smtClean="0"/>
              <a:t>.</a:t>
            </a:r>
          </a:p>
          <a:p>
            <a:pPr lvl="1" algn="just"/>
            <a:r>
              <a:rPr lang="en-US" sz="1600" dirty="0" smtClean="0"/>
              <a:t>Provide </a:t>
            </a:r>
            <a:r>
              <a:rPr lang="en-US" sz="1600" b="1" dirty="0"/>
              <a:t>robustness against noise, lighting changes, and viewpoint shifts</a:t>
            </a:r>
            <a:r>
              <a:rPr lang="en-US" sz="1600" dirty="0" smtClean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90" y="1131743"/>
            <a:ext cx="5428729" cy="2519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5518" y="6217850"/>
            <a:ext cx="718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err="1"/>
              <a:t>sources:https</a:t>
            </a:r>
            <a:r>
              <a:rPr lang="en-US" sz="900" dirty="0"/>
              <a:t>://</a:t>
            </a:r>
            <a:r>
              <a:rPr lang="en-US" sz="900" dirty="0" smtClean="0"/>
              <a:t>sites.cc.gatech.edu/computing/classes/AY2016/cs4476_fall/results/proj2/html/pbhutada6/index.html?ref=blog.roboflow.com</a:t>
            </a:r>
          </a:p>
          <a:p>
            <a:r>
              <a:rPr lang="en-US" sz="900" dirty="0"/>
              <a:t>https://link.springer.com/article/10.1007/s11042-022-14276-y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7" y="3960411"/>
            <a:ext cx="5017424" cy="19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FAST Features Extractor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tests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pixels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radius 3 (approximated using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Bresenham’s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pixel p with circle of 16 surrounding pixels.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71" y="2802681"/>
            <a:ext cx="7041008" cy="34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FAST Features Extractor (Segment test)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threshold t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pixel is a corner if</a:t>
                </a:r>
                <a:r>
                  <a:rPr lang="en-US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contiguous pixels in the circle are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All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brighter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(center pixel </a:t>
                </a:r>
                <a:r>
                  <a:rPr lang="en-US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intesity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t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(t is threshold)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All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darker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t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usually 12 in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practice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1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FAST Features Extractor (Algorithm)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514350" indent="-51435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Pick a candidate pixel p</a:t>
                </a:r>
              </a:p>
              <a:p>
                <a:pPr marL="514350" indent="-51435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Compare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intensities of pixels on the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circle</a:t>
                </a:r>
              </a:p>
              <a:p>
                <a:pPr marL="514350" indent="-51435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 contiguous pixels are all brighter/darker → mark as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corner</a:t>
                </a:r>
              </a:p>
              <a:p>
                <a:pPr marL="514350" indent="-51435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early rejection to speed up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picks 4 specific pixels on the circle: typically pixels at positions 1, 5, 9, and 13 (think of them as the 12, 3, 6, and 9 o’clock positions on a clock face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These pixels are spaced evenly around the circle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pixel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𝑝,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compare the intensities of these 4 pixels to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𝐼𝑝</a:t>
                </a:r>
              </a:p>
              <a:p>
                <a:pPr lvl="2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at least 3 out of these 4 pixels are all brighter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𝑡, </a:t>
                </a:r>
              </a:p>
              <a:p>
                <a:pPr lvl="3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yes then check all 16 pixels for intensity change (authors use </a:t>
                </a:r>
                <a:r>
                  <a:rPr lang="en-US" dirty="0" err="1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atleast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12 continuous pixels)</a:t>
                </a:r>
              </a:p>
              <a:p>
                <a:pPr lvl="3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true corner must have a large contiguous arc (12 pixels) of pixels all brighter or all darker.</a:t>
                </a:r>
                <a:endParaRPr lang="en-US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If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 least 3 out of these 4 pixels are all darker than 𝐼𝑝−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𝑡,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1043" t="-1541" r="-116" b="-1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5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FAST Features Extractor (Performance)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 termination greatly speeds up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 to compute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floating-point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one of the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fastest corner detectors</a:t>
            </a:r>
            <a:endParaRPr lang="en-US" b="1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1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FAST Features Extractor (Non maximal suppression)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detects many candidate corners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sometimes several in a small neighborhood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leads to multiple detections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clustered tightly around the same feature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filtering, the output is noisy and redundant, making later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matching inefficient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NMS is a post-processing step to keep only the strongest corner response in a local neighborhood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suppresses (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corners that are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the local maximum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terms of corner strength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is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cleaner, sparser, and more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distinctive set of corners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4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FAST Features Extractor (Non maximal suppression)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Compute Corner Score for Each Detected Pixel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FAST itself is a binary detector (corner or not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apply NMS, we need a corner response score per pixel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Commonly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the corner score is computed as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2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intensity at pixel </a:t>
                </a: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𝑝</a:t>
                </a:r>
              </a:p>
              <a:p>
                <a:pPr lvl="2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𝑆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contiguous arc of pixels brighter or darker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threshold </a:t>
                </a: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𝑡T</a:t>
                </a:r>
              </a:p>
              <a:p>
                <a:pPr lvl="2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16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sum of intensity differences over the longest contiguous arc defines the corner strength.</a:t>
                </a:r>
                <a:endParaRPr lang="en-US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Compare Each Candidate’s Score to Its </a:t>
                </a: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Neighbors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each detected corner pixel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𝑝,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look at a local window (e.g., 3x3 or 5x5 neighborhood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𝑝’s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score is not the highest in the neighborhood, suppress it (discard).</a:t>
                </a:r>
              </a:p>
              <a:p>
                <a:pPr marL="457200" indent="-45720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Keep 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Only Local </a:t>
                </a: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Maxima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After suppression, only the most distinctive corners remain.</a:t>
                </a:r>
                <a:endParaRPr lang="en-US" sz="20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75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65" y="2118214"/>
            <a:ext cx="258163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FAST Features Extractor</a:t>
            </a:r>
            <a:endParaRPr lang="en-PK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463635"/>
              </p:ext>
            </p:extLst>
          </p:nvPr>
        </p:nvGraphicFramePr>
        <p:xfrm>
          <a:off x="361950" y="2687161"/>
          <a:ext cx="10515600" cy="14630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Extremely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scale-invariant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Simple and 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descriptor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Good for real-time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rotation-invariant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3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(Speeded Up Robust Features)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2006 by Bay et al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based on his PhD. Thesis (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 Zurich, 2009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 and describe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features in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interest of the SURF approach lies in its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computation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operators using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 filters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thus enabling real-time applications such as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tracking and object recognition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Inspired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SIFT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(Scale-Invariant Feature Transform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Utilizes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integral images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 </a:t>
            </a: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Multi-scale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Rotation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Orientation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Performs well under noise, blur, and lighting changes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(Speeded Up Robust Features)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 steps: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Integral Image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Interest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 Detection using Hessian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Scale-space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Pyramid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Localization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Assignment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5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7114234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2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01(Integral image)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Definition: Intermediate representation for fast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Enables fast computation of box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cost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drastically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other words,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𝐼</a:t>
            </a:r>
            <a:r>
              <a:rPr lang="en-US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𝑥,𝑦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stores the sum of all pixels above and to the left of the pixel (𝑥,𝑦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inclusive.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49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01" y="3591602"/>
            <a:ext cx="3138188" cy="116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51" y="3284515"/>
            <a:ext cx="4783015" cy="2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Types of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5080279" cy="4351338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Image features are classified as </a:t>
            </a:r>
            <a:r>
              <a:rPr lang="en-US" sz="2000" b="1" dirty="0" smtClean="0">
                <a:solidFill>
                  <a:srgbClr val="00B050"/>
                </a:solidFill>
              </a:rPr>
              <a:t>local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global</a:t>
            </a:r>
            <a:r>
              <a:rPr lang="en-US" sz="2000" dirty="0" smtClean="0"/>
              <a:t> features.</a:t>
            </a:r>
          </a:p>
          <a:p>
            <a:pPr algn="just"/>
            <a:r>
              <a:rPr lang="en-US" sz="2000" b="1" dirty="0" smtClean="0"/>
              <a:t>Global Features d</a:t>
            </a:r>
            <a:r>
              <a:rPr lang="en-US" sz="2000" dirty="0" smtClean="0"/>
              <a:t>escribe </a:t>
            </a:r>
            <a:r>
              <a:rPr lang="en-US" sz="2000" dirty="0"/>
              <a:t>the image as a </a:t>
            </a:r>
            <a:r>
              <a:rPr lang="en-US" sz="2000" b="1" dirty="0"/>
              <a:t>whole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It capture </a:t>
            </a:r>
            <a:r>
              <a:rPr lang="en-US" sz="2000" b="1" dirty="0"/>
              <a:t>overall properties or statistics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Global features are useful </a:t>
            </a:r>
            <a:r>
              <a:rPr lang="en-US" sz="2000" dirty="0"/>
              <a:t>for tasks like scene classification or image retrieval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/>
              <a:t>Examples</a:t>
            </a:r>
            <a:r>
              <a:rPr lang="en-US" sz="2000" dirty="0" smtClean="0"/>
              <a:t>:</a:t>
            </a:r>
          </a:p>
          <a:p>
            <a:pPr lvl="1" algn="just"/>
            <a:r>
              <a:rPr lang="en-US" sz="1600" b="1" dirty="0" smtClean="0"/>
              <a:t>Color </a:t>
            </a:r>
            <a:r>
              <a:rPr lang="en-US" sz="1600" b="1" dirty="0"/>
              <a:t>Histograms</a:t>
            </a:r>
            <a:r>
              <a:rPr lang="en-US" sz="1600" dirty="0"/>
              <a:t>: Distribution of colors in an image</a:t>
            </a:r>
            <a:r>
              <a:rPr lang="en-US" sz="1600" dirty="0" smtClean="0"/>
              <a:t>.</a:t>
            </a:r>
          </a:p>
          <a:p>
            <a:pPr lvl="1" algn="just"/>
            <a:r>
              <a:rPr lang="en-US" sz="1600" b="1" dirty="0" smtClean="0"/>
              <a:t>Texture </a:t>
            </a:r>
            <a:r>
              <a:rPr lang="en-US" sz="1600" b="1" dirty="0"/>
              <a:t>Descriptors</a:t>
            </a:r>
            <a:r>
              <a:rPr lang="en-US" sz="1600" dirty="0"/>
              <a:t>: Patterns of intensity variation (e.g., GLCM, </a:t>
            </a:r>
            <a:r>
              <a:rPr lang="en-US" sz="1600" dirty="0" err="1" smtClean="0"/>
              <a:t>Haralick</a:t>
            </a:r>
            <a:r>
              <a:rPr lang="en-US" sz="1600" dirty="0" smtClean="0"/>
              <a:t> features).</a:t>
            </a:r>
          </a:p>
          <a:p>
            <a:pPr lvl="1" algn="just"/>
            <a:r>
              <a:rPr lang="en-US" sz="1600" b="1" dirty="0" smtClean="0"/>
              <a:t>Edge </a:t>
            </a:r>
            <a:r>
              <a:rPr lang="en-US" sz="1600" b="1" dirty="0"/>
              <a:t>Histograms</a:t>
            </a:r>
            <a:r>
              <a:rPr lang="en-US" sz="1600" dirty="0"/>
              <a:t>: Overall edge distribution.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3738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sources: http://facweb.cs.depaul.edu/sgrais/night_photography.htm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8" y="972608"/>
            <a:ext cx="4876800" cy="346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64" y="4489866"/>
            <a:ext cx="4888835" cy="22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95" y="2793442"/>
            <a:ext cx="4064460" cy="1077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1942"/>
            <a:ext cx="4938587" cy="1078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39" y="1242233"/>
            <a:ext cx="11264203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2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02 (Interest point detection)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Technique: Use of Hessian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Hessian? Sensitive to blob-like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Hessian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determinant of the Hessian matrix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⁡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(𝐻)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measures the local change in intensity curvature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 determinant value indicates a strong blob-like structure (intensity changes in multiple directions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 Filters approximate second-order Gaussian derivatives for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075" y="2173879"/>
            <a:ext cx="4064460" cy="1077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131" y="3094117"/>
            <a:ext cx="3552349" cy="776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77916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32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02 (Interest point detection)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Box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Filters </a:t>
                </a:r>
                <a:r>
                  <a:rPr lang="en-US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approximate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second-order Gaussian derivatives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speed.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Computing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exact second-order derivatives of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​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computationally e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xpensive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box filters (rectangular filters) are used as a fast approximation of these derivatives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Box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filters can be computed very quickly using the integral image data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structure.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This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approximation dramatically speeds up the detection process, enabling real-time applications (used in algorithms like SURF).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7791660" cy="4351338"/>
              </a:xfrm>
              <a:blipFill rotWithShape="0">
                <a:blip r:embed="rId4"/>
                <a:stretch>
                  <a:fillRect l="-1798" t="-1961" r="-1876" b="-16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5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03 (Scale Space representation)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Approach: Instead of image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increase filter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 (On contrary to SIFT here filter size is increase as it is computationally cheap)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Octaves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Intervals: Filters of increasing size detect features at different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Computation: Thanks to integral image and box filters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Filters approximate second-order Gaussian derivatives for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07" y="4036027"/>
            <a:ext cx="3348169" cy="23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04 (Keypoint localization)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Non-maximum Suppression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Across space and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Sub-pixel accuracy using Taylor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Discard unstable points (low contrast, edge responses)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3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04 (Orientation assignment)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Goal: Achieve rotation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wavelet responses in a circular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neighborhood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Weighted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Dominant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chosen via histogram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Each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gets a single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Wavelet Responses in a Circular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Neighborhood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consider a circular region of a fixed radius (depending on scale).This region is where we calculate the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keypoint's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dominant orientation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wavelet responses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wavelet responses (simple filters that measure intensity changes) in both x and y directions at multiple sample points within the circular region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Responses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closer to the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center are given more importance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done by weighting each response by a Gaussian centered on the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emphasizing local information and reducing the influence of distant pixels.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74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04 (Descriptor Extraction)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Region: 20x20 region around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Subdivision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Into 4x4 sub-regions (16 total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Sub-region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wavelet responses: dx,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|dx|, |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64-dimensional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 (16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subregions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× 4 values)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7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SURF Algorithm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56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105435"/>
              </p:ext>
            </p:extLst>
          </p:nvPr>
        </p:nvGraphicFramePr>
        <p:xfrm>
          <a:off x="838200" y="2321401"/>
          <a:ext cx="10515600" cy="21945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SURF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SIFT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Slower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Descriptor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128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Robustness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Very High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Patent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 (was)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 (was)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OpenCV, MATLAB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OpenCV</a:t>
                      </a:r>
                      <a:r>
                        <a:rPr lang="en-US" dirty="0"/>
                        <a:t>, MATLAB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Binary Robust Independent Elementary </a:t>
            </a:r>
            <a:r>
              <a:rPr lang="en-US" dirty="0" smtClean="0"/>
              <a:t>Features (BRIEF)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descriptors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Floating-point (SIFT, SURF) e.g., SIFT descriptor = [0.2, 0.1, 0.199, ….]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(BRIEF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e.g.,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BRIEF descriptor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[1, 0, 0, 1, 1, 1, 0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….]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focuses on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descriptors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speed and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 intensity comparisons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to compute and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a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comparing pixel intensities at pairs of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pair gives a single binary value (0 or 1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many such comparisons into a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string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(descriptor)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BRIEF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39" y="1242233"/>
            <a:ext cx="8470761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Detect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(using any detector, e.g.,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FAST, SIFT, SURF, ORB)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a smoothed patch around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(e.g., 31x31 pixels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patch is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often smoothed (using Gaussian blur)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reduce noise and minor local variations.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Predefined random pairs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pixel locations within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location of pixels pair that will be compared need to be fixed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 intensities of each pair, output 1 if first &gt; second, else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repeated for all 128 or 256 pairs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form the binary descriptor.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8" y="1874279"/>
            <a:ext cx="2923809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BRIEF Algorithm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D58C0BD-61AA-471D-BDEF-3140E2E1A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Example: Intensity Comparison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Show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31x31 patch with sample point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Illustrate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comparison: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&gt;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bit = 1, else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all pairs → binary vector (e.g., 128 bits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Typical BRIEF descriptor length: </a:t>
                </a:r>
                <a:r>
                  <a:rPr lang="en-US" sz="24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128 or 256 </a:t>
                </a:r>
                <a:r>
                  <a:rPr lang="en-US" sz="24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bits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strings enable</a:t>
                </a:r>
                <a:r>
                  <a:rPr lang="en-US" sz="24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Compact storage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matching using </a:t>
                </a:r>
                <a:r>
                  <a:rPr lang="en-US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Hamming </a:t>
                </a:r>
                <a:r>
                  <a:rPr lang="en-US" sz="2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distance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Efficient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resource-constrained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environments</a:t>
                </a:r>
              </a:p>
              <a:p>
                <a:pPr lvl="1">
                  <a:lnSpc>
                    <a:spcPct val="107000"/>
                  </a:lnSpc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Hamming distance (XOR + </a:t>
                </a:r>
                <a:r>
                  <a:rPr lang="en-US" sz="2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popcount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to compare two </a:t>
                </a:r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58C0BD-61AA-471D-BDEF-3140E2E1A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40" y="1242233"/>
                <a:ext cx="10515600" cy="4351338"/>
              </a:xfrm>
              <a:blipFill rotWithShape="0">
                <a:blip r:embed="rId2"/>
                <a:stretch>
                  <a:fillRect l="-75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59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242233"/>
            <a:ext cx="2923809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Types of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5080279" cy="4351338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A </a:t>
            </a:r>
            <a:r>
              <a:rPr lang="en-US" sz="1600" b="1" dirty="0"/>
              <a:t>Gray Level Co-occurrence Matrix (GLCM)</a:t>
            </a:r>
            <a:r>
              <a:rPr lang="en-US" sz="1600" dirty="0"/>
              <a:t> is a statistical method used to describe the </a:t>
            </a:r>
            <a:r>
              <a:rPr lang="en-US" sz="1600" b="1" dirty="0"/>
              <a:t>texture</a:t>
            </a:r>
            <a:r>
              <a:rPr lang="en-US" sz="1600" dirty="0"/>
              <a:t> of a grayscale image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b="1" dirty="0"/>
              <a:t>It tells us</a:t>
            </a:r>
            <a:r>
              <a:rPr lang="en-US" sz="1600" dirty="0" smtClean="0"/>
              <a:t>: How </a:t>
            </a:r>
            <a:r>
              <a:rPr lang="en-US" sz="1600" dirty="0"/>
              <a:t>often different combinations of gray levels occur next to each other in an </a:t>
            </a:r>
            <a:r>
              <a:rPr lang="en-US" sz="1600" dirty="0" smtClean="0"/>
              <a:t>image.</a:t>
            </a:r>
          </a:p>
          <a:p>
            <a:r>
              <a:rPr lang="en-US" sz="1600" dirty="0"/>
              <a:t>Texture is about </a:t>
            </a:r>
            <a:r>
              <a:rPr lang="en-US" sz="1600" b="1" dirty="0"/>
              <a:t>patterns of intensity changes</a:t>
            </a:r>
            <a:r>
              <a:rPr lang="en-US" sz="1600" dirty="0"/>
              <a:t>.</a:t>
            </a:r>
          </a:p>
          <a:p>
            <a:r>
              <a:rPr lang="en-US" sz="1600" dirty="0"/>
              <a:t>GLCM measures:</a:t>
            </a:r>
          </a:p>
          <a:p>
            <a:pPr lvl="1"/>
            <a:r>
              <a:rPr lang="en-US" sz="1600" dirty="0"/>
              <a:t>Which gray level is next to which gray level</a:t>
            </a:r>
          </a:p>
          <a:p>
            <a:pPr lvl="1"/>
            <a:r>
              <a:rPr lang="en-US" sz="1600" dirty="0"/>
              <a:t>How frequently this happens</a:t>
            </a:r>
          </a:p>
          <a:p>
            <a:pPr lvl="1"/>
            <a:r>
              <a:rPr lang="en-US" sz="1600" dirty="0"/>
              <a:t>In a specific </a:t>
            </a:r>
            <a:r>
              <a:rPr lang="en-US" sz="1600" b="1" dirty="0" smtClean="0"/>
              <a:t>direction (0</a:t>
            </a:r>
            <a:r>
              <a:rPr lang="en-US" sz="1600" b="1" baseline="30000" dirty="0" smtClean="0"/>
              <a:t>◦</a:t>
            </a:r>
            <a:r>
              <a:rPr lang="en-US" sz="1600" b="1" dirty="0" smtClean="0"/>
              <a:t>, 45</a:t>
            </a:r>
            <a:r>
              <a:rPr lang="en-US" sz="1600" b="1" baseline="30000" dirty="0" smtClean="0"/>
              <a:t>◦</a:t>
            </a:r>
            <a:r>
              <a:rPr lang="en-US" sz="1600" b="1" dirty="0" smtClean="0"/>
              <a:t>, 90</a:t>
            </a:r>
            <a:r>
              <a:rPr lang="en-US" sz="1600" b="1" baseline="30000" dirty="0" smtClean="0"/>
              <a:t>◦</a:t>
            </a:r>
            <a:r>
              <a:rPr lang="en-US" sz="1600" b="1" dirty="0" smtClean="0"/>
              <a:t>, 135</a:t>
            </a:r>
            <a:r>
              <a:rPr lang="en-US" sz="1600" b="1" baseline="30000" dirty="0" smtClean="0"/>
              <a:t>◦</a:t>
            </a:r>
            <a:r>
              <a:rPr lang="en-US" sz="1600" b="1" dirty="0" smtClean="0"/>
              <a:t>)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smtClean="0"/>
              <a:t>distance</a:t>
            </a:r>
            <a:r>
              <a:rPr lang="en-US" sz="1600" dirty="0" smtClean="0"/>
              <a:t>.</a:t>
            </a:r>
          </a:p>
          <a:p>
            <a:pPr lvl="1"/>
            <a:endParaRPr lang="en-US" sz="1600" dirty="0"/>
          </a:p>
          <a:p>
            <a:pPr algn="just"/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3738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sources: http://facweb.cs.depaul.edu/sgrais/night_photography.htm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80" y="1489224"/>
            <a:ext cx="4888835" cy="22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BRIEF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786786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Limitations of BRIEF: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inherently scale or rotation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invariant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Sensitive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image noise and viewpoint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complementary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detector with scale/orientation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Enhancements Over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(Oriented FAST and Rotated BRIEF):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Adds rotation invariance and uses FAST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BRISK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Adds scale and rotation invariance with binary descriptors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 methods address BRIEF’s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42233"/>
            <a:ext cx="2923809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</a:t>
            </a:r>
            <a:r>
              <a:rPr lang="en-US" dirty="0"/>
              <a:t>ORB (Oriented FAST and Rotated BRIEF)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Oriented FAST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Rotated </a:t>
            </a:r>
            <a:r>
              <a:rPr 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Ethan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Rublee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(2011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fast, efficient, rotation-invariant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to </a:t>
            </a: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SIFT/SURF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Fully free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patent-free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Ideal for real-time &amp; commercial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</a:p>
          <a:p>
            <a:pPr>
              <a:lnSpc>
                <a:spcPct val="107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Motivation for ORB: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&amp; SURF were powerful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Patent restricted</a:t>
            </a:r>
          </a:p>
          <a:p>
            <a:pPr>
              <a:lnSpc>
                <a:spcPct val="107000"/>
              </a:lnSpc>
              <a:spcBef>
                <a:spcPts val="120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offer: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 (real-time capable)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descriptors (compact)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Rotation invariance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 matching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0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ORB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352765"/>
            <a:ext cx="7867860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 using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starts by detecting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using the FAST (Features from Accelerated Segment Test) corner detector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very fast corner detector, but it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lacks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 information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en-US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estimation using intensity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uses the intensity centroid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computes the center of mass (centroid) of the image intensities within a patch around the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 from the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the centroid gives the orientation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angle θ of this vector is used to rotate the descriptor later.</a:t>
            </a:r>
            <a:endParaRPr lang="en-US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 using Rotated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matching via Hamming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42233"/>
            <a:ext cx="2923809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ORB 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352765"/>
            <a:ext cx="7867860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 using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starts by detecting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using the FAST (Features from Accelerated Segment Test) corner detector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 estimation using intensity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uses the intensity centroid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Descriptor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 using Rotated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(as discussed earlier) is not rotation-invariant by default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ORB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fixes this by rotating the sampling pattern of BRIEF according to the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keypoint’s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orientation θ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128 or 256 predefined pixel pairs (used for intensity comparisons) are rotated around the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before comparisons.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matching via Hamming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Hamming distance = number of differing bits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using bitwise XOR +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popcount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0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Image Feature Extractor Benchmarking 2025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64</a:t>
            </a:fld>
            <a:endParaRPr lang="en-GB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413618"/>
              </p:ext>
            </p:extLst>
          </p:nvPr>
        </p:nvGraphicFramePr>
        <p:xfrm>
          <a:off x="838200" y="2172494"/>
          <a:ext cx="10515600" cy="28346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03120"/>
                <a:gridCol w="2103120"/>
                <a:gridCol w="2103120"/>
                <a:gridCol w="1574409"/>
                <a:gridCol w="263183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Feature Extractor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Matching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Real-time?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 Case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70C0"/>
                          </a:solidFill>
                        </a:rPr>
                        <a:t>ORB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Low-Medium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Very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SLAM, mobile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70C0"/>
                          </a:solidFill>
                        </a:rPr>
                        <a:t>SIFT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Baseline accuracy testing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70C0"/>
                          </a:solidFill>
                        </a:rPr>
                        <a:t>SuperPoint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(GPU)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SLAM, AR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70C0"/>
                          </a:solidFill>
                        </a:rPr>
                        <a:t>D2-Net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Very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3D Reconstruction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70C0"/>
                          </a:solidFill>
                        </a:rPr>
                        <a:t>LoFTR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State-of-the-art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Medium/Slow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Wide-baseline matching, relocalization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Matching, detection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2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Summary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40" y="124223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extraction is an important task of computer vision.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feature extractor should extract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invariance to various factor of images.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descriptor is also required to be compact and robust for matching.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SIFT is one of the most widely used feature extractor and descriptor.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 is very fast feature extractor .</a:t>
            </a:r>
          </a:p>
          <a:p>
            <a:pPr>
              <a:lnSpc>
                <a:spcPct val="107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is binary descriptor that make matching very fast.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67" y="1177455"/>
            <a:ext cx="4339241" cy="2942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Types of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0" y="1371490"/>
            <a:ext cx="5821606" cy="484636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smtClean="0"/>
              <a:t>Local Features </a:t>
            </a:r>
            <a:r>
              <a:rPr lang="en-US" sz="2000" dirty="0" smtClean="0"/>
              <a:t>are detected </a:t>
            </a:r>
            <a:r>
              <a:rPr lang="en-US" sz="2000" dirty="0"/>
              <a:t>at specific </a:t>
            </a:r>
            <a:r>
              <a:rPr lang="en-US" sz="2000" b="1" dirty="0" err="1">
                <a:solidFill>
                  <a:srgbClr val="00B050"/>
                </a:solidFill>
              </a:rPr>
              <a:t>keypoint</a:t>
            </a:r>
            <a:r>
              <a:rPr lang="en-US" sz="2000" dirty="0" err="1"/>
              <a:t>s</a:t>
            </a:r>
            <a:r>
              <a:rPr lang="en-US" sz="2000" dirty="0"/>
              <a:t> or regions in the image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It capture </a:t>
            </a:r>
            <a:r>
              <a:rPr lang="en-US" sz="2000" b="1" dirty="0"/>
              <a:t>distinctive patterns at local areas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Useful </a:t>
            </a:r>
            <a:r>
              <a:rPr lang="en-US" sz="2000" dirty="0"/>
              <a:t>for tasks like object recognition, matching, and tracking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/>
              <a:t>Examples</a:t>
            </a:r>
            <a:r>
              <a:rPr lang="en-US" sz="2000" dirty="0" smtClean="0"/>
              <a:t>:</a:t>
            </a:r>
          </a:p>
          <a:p>
            <a:pPr lvl="1" algn="just"/>
            <a:r>
              <a:rPr lang="en-US" sz="1600" b="1" dirty="0" smtClean="0"/>
              <a:t>Corners</a:t>
            </a:r>
            <a:r>
              <a:rPr lang="en-US" sz="1600" dirty="0"/>
              <a:t>: Points where edges meet (e.g., Harris, Shi-</a:t>
            </a:r>
            <a:r>
              <a:rPr lang="en-US" sz="1600" dirty="0" err="1"/>
              <a:t>Tomasi</a:t>
            </a:r>
            <a:r>
              <a:rPr lang="en-US" sz="1600" dirty="0" smtClean="0"/>
              <a:t>).</a:t>
            </a:r>
          </a:p>
          <a:p>
            <a:pPr lvl="1" algn="just"/>
            <a:r>
              <a:rPr lang="en-US" sz="1600" b="1" dirty="0" smtClean="0"/>
              <a:t>Blobs</a:t>
            </a:r>
            <a:r>
              <a:rPr lang="en-US" sz="1600" dirty="0"/>
              <a:t>: Regions with consistent </a:t>
            </a:r>
            <a:r>
              <a:rPr lang="en-US" sz="1600" dirty="0" smtClean="0"/>
              <a:t>intensity.</a:t>
            </a:r>
          </a:p>
          <a:p>
            <a:pPr lvl="1" algn="just"/>
            <a:r>
              <a:rPr lang="en-US" sz="1600" b="1" dirty="0" smtClean="0"/>
              <a:t>Edges</a:t>
            </a:r>
            <a:r>
              <a:rPr lang="en-US" sz="1600" dirty="0"/>
              <a:t>: Local gradients or boundaries. Edges in computer vision are significant, abrupt changes in image brightness, color, or texture that typically signify object boundaries, surface, or structural features</a:t>
            </a:r>
            <a:endParaRPr lang="en-US" sz="1600" dirty="0" smtClean="0"/>
          </a:p>
          <a:p>
            <a:pPr lvl="1" algn="just"/>
            <a:r>
              <a:rPr lang="en-US" sz="1600" b="1" dirty="0" smtClean="0"/>
              <a:t>Regions</a:t>
            </a:r>
            <a:r>
              <a:rPr lang="en-US" sz="1600" dirty="0"/>
              <a:t>: </a:t>
            </a:r>
            <a:r>
              <a:rPr lang="en-US" sz="1600" dirty="0" smtClean="0"/>
              <a:t>Regions </a:t>
            </a:r>
            <a:r>
              <a:rPr lang="en-US" sz="1600" dirty="0"/>
              <a:t>in computer vision are connected sets of pixels within an image that share similar characteristics (color, intensity, or texture), representing objects or meaningful parts of a scene. They are critical for image segmentation, object </a:t>
            </a:r>
            <a:r>
              <a:rPr lang="en-US" sz="1600" dirty="0" smtClean="0"/>
              <a:t>detection.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35518" y="6217850"/>
            <a:ext cx="5732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sources: </a:t>
            </a:r>
            <a:r>
              <a:rPr lang="en-US" sz="900" dirty="0"/>
              <a:t>https://medium.com/aimonks/computer-vision-103-feature-extraction-and-description-97b02998da03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6" y="1085317"/>
            <a:ext cx="2964874" cy="3127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477" y="3850481"/>
            <a:ext cx="4915566" cy="3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223817"/>
            <a:ext cx="4339241" cy="2942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Types of Image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58C0BD-61AA-471D-BDEF-3140E2E1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0" y="1371490"/>
            <a:ext cx="7772832" cy="4846360"/>
          </a:xfrm>
        </p:spPr>
        <p:txBody>
          <a:bodyPr>
            <a:noAutofit/>
          </a:bodyPr>
          <a:lstStyle/>
          <a:p>
            <a:r>
              <a:rPr lang="en-US" sz="1800" dirty="0"/>
              <a:t>A </a:t>
            </a:r>
            <a:r>
              <a:rPr lang="en-US" sz="1800" b="1" dirty="0"/>
              <a:t>blob</a:t>
            </a:r>
            <a:r>
              <a:rPr lang="en-US" sz="1800" dirty="0"/>
              <a:t> is a region in an image where some properties—such as intensity or color—are uniform or vary within a defined range. Blobs are usually visually distinguishable structures like:</a:t>
            </a:r>
          </a:p>
          <a:p>
            <a:r>
              <a:rPr lang="en-US" sz="1800" dirty="0"/>
              <a:t>Bright or dark spots</a:t>
            </a:r>
          </a:p>
          <a:p>
            <a:r>
              <a:rPr lang="en-US" sz="1800" dirty="0"/>
              <a:t>Regions of uniform color or texture</a:t>
            </a:r>
          </a:p>
          <a:p>
            <a:r>
              <a:rPr lang="en-US" sz="1800" dirty="0"/>
              <a:t>Objects with approximately circular or elliptical shapes</a:t>
            </a:r>
          </a:p>
          <a:p>
            <a:r>
              <a:rPr lang="en-US" sz="1800" dirty="0"/>
              <a:t>In simpler terms, blobs are </a:t>
            </a:r>
            <a:r>
              <a:rPr lang="en-US" sz="1800" b="1" dirty="0"/>
              <a:t>groupings of connected pixels</a:t>
            </a:r>
            <a:r>
              <a:rPr lang="en-US" sz="1800" dirty="0"/>
              <a:t> that we consider as one unit of information.</a:t>
            </a:r>
          </a:p>
          <a:p>
            <a:pPr algn="just"/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80817" y="6635137"/>
            <a:ext cx="35012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</a:t>
            </a:r>
            <a:r>
              <a:rPr lang="en-US" sz="900" dirty="0" smtClean="0"/>
              <a:t>sources: </a:t>
            </a:r>
            <a:r>
              <a:rPr lang="en-US" sz="900" dirty="0"/>
              <a:t>https://opencv.org/blog/blob-detection-using-opencv/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77" y="3850481"/>
            <a:ext cx="4915566" cy="3036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336" y="4058475"/>
            <a:ext cx="3616127" cy="24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EC00-B1BA-4E3B-91CD-7EBD1661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Local Features </a:t>
            </a:r>
            <a:r>
              <a:rPr lang="en-US" dirty="0" err="1" smtClean="0"/>
              <a:t>Vs</a:t>
            </a:r>
            <a:r>
              <a:rPr lang="en-US" dirty="0" smtClean="0"/>
              <a:t> Global Features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696843-DAFE-455B-9483-7C5DA25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795353-171C-436F-B5B4-7C1493F3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7A16-2A17-4549-A1D9-B9B2F7AEB8FC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412372"/>
              </p:ext>
            </p:extLst>
          </p:nvPr>
        </p:nvGraphicFramePr>
        <p:xfrm>
          <a:off x="838200" y="1651487"/>
          <a:ext cx="10515600" cy="42976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Local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Global Features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 at specific keypoints/regions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 describing the whole image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Corners, blobs, edges (e.g., SIFT, Harris)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Color histograms, texture descriptors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Spatial 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Preserve location (x, 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Usually lose spatial arrangement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Robustness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Robust to occlusion, scale, rotation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Sensitive to viewpoint, illumination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Use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Object recognition, matching,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Scene classification, image retrieval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More expensive due to detection/description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Generally faster, simpler calculations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Dimensionality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High-dimensional per </a:t>
                      </a:r>
                      <a:r>
                        <a:rPr lang="en-US" dirty="0" err="1"/>
                        <a:t>keypoint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Lower-dimensional global summaries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21370</TotalTime>
  <Words>4338</Words>
  <Application>Microsoft Office PowerPoint</Application>
  <PresentationFormat>Widescreen</PresentationFormat>
  <Paragraphs>775</Paragraphs>
  <Slides>65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Computer Vision BS-CS (Elective)</vt:lpstr>
      <vt:lpstr>Unit 01  Week 04 Traditional Computer Vision</vt:lpstr>
      <vt:lpstr>Contents</vt:lpstr>
      <vt:lpstr>       Image Features</vt:lpstr>
      <vt:lpstr>       Types of Image Features</vt:lpstr>
      <vt:lpstr>       Types of Image Features</vt:lpstr>
      <vt:lpstr>       Types of Image Features</vt:lpstr>
      <vt:lpstr>       Types of Image Features</vt:lpstr>
      <vt:lpstr>     Local Features Vs Global Features</vt:lpstr>
      <vt:lpstr>      Categories of Image Features</vt:lpstr>
      <vt:lpstr>      Characteristics of Good Features</vt:lpstr>
      <vt:lpstr>      Characteristics of Good Features</vt:lpstr>
      <vt:lpstr>      Feature Extraction</vt:lpstr>
      <vt:lpstr>      Classical Feature Extraction</vt:lpstr>
      <vt:lpstr>     SIFT (Scale-Invariant Feature Transform)</vt:lpstr>
      <vt:lpstr>     SIFT (Scale-Invariant Feature Transform)</vt:lpstr>
      <vt:lpstr>     SIFT (Scale-Invariant Feature Transform)</vt:lpstr>
      <vt:lpstr>     SIFT: Scale space extrema detection</vt:lpstr>
      <vt:lpstr>     SIFT: Scale space extrema detection</vt:lpstr>
      <vt:lpstr>     SIFT: Scale space extrema detection</vt:lpstr>
      <vt:lpstr>     SIFT: Precise Keypoint Localization and Filtering</vt:lpstr>
      <vt:lpstr>     SIFT: Precise Keypoint Localization and Filtering</vt:lpstr>
      <vt:lpstr>     SIFT: Assigning orientations</vt:lpstr>
      <vt:lpstr>     SIFT: Assigning orientations</vt:lpstr>
      <vt:lpstr>     SIFT: Descriptor</vt:lpstr>
      <vt:lpstr>     SIFT with famous Astronaut</vt:lpstr>
      <vt:lpstr>     SIFT descriptor matching</vt:lpstr>
      <vt:lpstr>     Distinctiveness and Uniqueness of features</vt:lpstr>
      <vt:lpstr>     Distinctiveness and Uniqueness of features</vt:lpstr>
      <vt:lpstr>     Harris Corner Detector</vt:lpstr>
      <vt:lpstr>     Harris Corner Detector</vt:lpstr>
      <vt:lpstr>     Harris Corner Detector</vt:lpstr>
      <vt:lpstr>     Harris Corner Detector</vt:lpstr>
      <vt:lpstr>     Harris Corner Detector</vt:lpstr>
      <vt:lpstr>     Harris Corner Detector</vt:lpstr>
      <vt:lpstr>     Harris Corner Detector</vt:lpstr>
      <vt:lpstr>     Harris Corner Detector</vt:lpstr>
      <vt:lpstr>     Harris Corner Detector</vt:lpstr>
      <vt:lpstr>     FAST Features Extractor </vt:lpstr>
      <vt:lpstr>     FAST Features Extractor </vt:lpstr>
      <vt:lpstr>     FAST Features Extractor (Segment test)</vt:lpstr>
      <vt:lpstr>     FAST Features Extractor (Algorithm)</vt:lpstr>
      <vt:lpstr>     FAST Features Extractor (Performance)</vt:lpstr>
      <vt:lpstr>     FAST Features Extractor (Non maximal suppression)</vt:lpstr>
      <vt:lpstr>     FAST Features Extractor (Non maximal suppression)</vt:lpstr>
      <vt:lpstr>     FAST Features Extractor</vt:lpstr>
      <vt:lpstr>     SURF (Speeded Up Robust Features)</vt:lpstr>
      <vt:lpstr>     SURF (Speeded Up Robust Features)</vt:lpstr>
      <vt:lpstr>     SURF Algorithm</vt:lpstr>
      <vt:lpstr>     SURF Algorithm</vt:lpstr>
      <vt:lpstr>     SURF Algorithm</vt:lpstr>
      <vt:lpstr>     SURF Algorithm</vt:lpstr>
      <vt:lpstr>     SURF Algorithm</vt:lpstr>
      <vt:lpstr>     SURF Algorithm</vt:lpstr>
      <vt:lpstr>     SURF Algorithm</vt:lpstr>
      <vt:lpstr>     SURF Algorithm</vt:lpstr>
      <vt:lpstr>     Binary Robust Independent Elementary Features (BRIEF)</vt:lpstr>
      <vt:lpstr>     BRIEF Algorithm</vt:lpstr>
      <vt:lpstr>     BRIEF Algorithm</vt:lpstr>
      <vt:lpstr>     BRIEF Algorithm</vt:lpstr>
      <vt:lpstr>     ORB (Oriented FAST and Rotated BRIEF)</vt:lpstr>
      <vt:lpstr>     ORB Algorithm</vt:lpstr>
      <vt:lpstr>     ORB Algorithm</vt:lpstr>
      <vt:lpstr>     Image Feature Extractor Benchmarking 2025</vt:lpstr>
      <vt:lpstr>    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Extraction and Selection based ANFIS interpolation and its application</dc:title>
  <dc:creator>Microsoft account</dc:creator>
  <cp:lastModifiedBy>Microsoft account</cp:lastModifiedBy>
  <cp:revision>1396</cp:revision>
  <dcterms:created xsi:type="dcterms:W3CDTF">2023-04-07T16:08:55Z</dcterms:created>
  <dcterms:modified xsi:type="dcterms:W3CDTF">2026-02-11T03:57:17Z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dfecbd-fc97-4e8a-a9cd-19ed496c406e_Enabled">
    <vt:lpwstr>true</vt:lpwstr>
  </property>
  <property fmtid="{D5CDD505-2E9C-101B-9397-08002B2CF9AE}" pid="3" name="MSIP_Label_f2dfecbd-fc97-4e8a-a9cd-19ed496c406e_SetDate">
    <vt:lpwstr>2023-04-28T22:08:50Z</vt:lpwstr>
  </property>
  <property fmtid="{D5CDD505-2E9C-101B-9397-08002B2CF9AE}" pid="4" name="MSIP_Label_f2dfecbd-fc97-4e8a-a9cd-19ed496c406e_Method">
    <vt:lpwstr>Standard</vt:lpwstr>
  </property>
  <property fmtid="{D5CDD505-2E9C-101B-9397-08002B2CF9AE}" pid="5" name="MSIP_Label_f2dfecbd-fc97-4e8a-a9cd-19ed496c406e_Name">
    <vt:lpwstr>defa4170-0d19-0005-0004-bc88714345d2</vt:lpwstr>
  </property>
  <property fmtid="{D5CDD505-2E9C-101B-9397-08002B2CF9AE}" pid="6" name="MSIP_Label_f2dfecbd-fc97-4e8a-a9cd-19ed496c406e_SiteId">
    <vt:lpwstr>d47b090e-3f5a-4ca0-84d0-9f89d269f175</vt:lpwstr>
  </property>
  <property fmtid="{D5CDD505-2E9C-101B-9397-08002B2CF9AE}" pid="7" name="MSIP_Label_f2dfecbd-fc97-4e8a-a9cd-19ed496c406e_ActionId">
    <vt:lpwstr>199568a8-69d6-4494-8f43-317d73d6900f</vt:lpwstr>
  </property>
  <property fmtid="{D5CDD505-2E9C-101B-9397-08002B2CF9AE}" pid="8" name="MSIP_Label_f2dfecbd-fc97-4e8a-a9cd-19ed496c406e_ContentBits">
    <vt:lpwstr>0</vt:lpwstr>
  </property>
</Properties>
</file>